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0" autoAdjust="0"/>
    <p:restoredTop sz="94660"/>
  </p:normalViewPr>
  <p:slideViewPr>
    <p:cSldViewPr snapToGrid="0">
      <p:cViewPr>
        <p:scale>
          <a:sx n="25" d="100"/>
          <a:sy n="25" d="100"/>
        </p:scale>
        <p:origin x="-720" y="102"/>
      </p:cViewPr>
      <p:guideLst>
        <p:guide orient="horz" pos="9072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Sheet1!$A$2:$A$77</cx:f>
        <cx:lvl ptCount="76" formatCode="General">
          <cx:pt idx="0">1</cx:pt>
          <cx:pt idx="1">3</cx:pt>
          <cx:pt idx="2">3</cx:pt>
          <cx:pt idx="3">3</cx:pt>
          <cx:pt idx="4">5</cx:pt>
          <cx:pt idx="5">6</cx:pt>
          <cx:pt idx="6">6</cx:pt>
          <cx:pt idx="7">6</cx:pt>
          <cx:pt idx="8">7</cx:pt>
          <cx:pt idx="9">8</cx:pt>
          <cx:pt idx="10">8</cx:pt>
          <cx:pt idx="11">9</cx:pt>
          <cx:pt idx="12">9</cx:pt>
          <cx:pt idx="13">9</cx:pt>
          <cx:pt idx="14">9</cx:pt>
          <cx:pt idx="15">9</cx:pt>
          <cx:pt idx="16">10</cx:pt>
          <cx:pt idx="17">10</cx:pt>
          <cx:pt idx="18">10</cx:pt>
          <cx:pt idx="19">10</cx:pt>
          <cx:pt idx="20">10</cx:pt>
          <cx:pt idx="21">10</cx:pt>
          <cx:pt idx="22">11</cx:pt>
          <cx:pt idx="23">11</cx:pt>
          <cx:pt idx="24">11</cx:pt>
          <cx:pt idx="25">11</cx:pt>
          <cx:pt idx="26">11</cx:pt>
          <cx:pt idx="27">11</cx:pt>
          <cx:pt idx="28">12</cx:pt>
          <cx:pt idx="29">12</cx:pt>
          <cx:pt idx="30">12</cx:pt>
          <cx:pt idx="31">12</cx:pt>
          <cx:pt idx="32">12</cx:pt>
          <cx:pt idx="33">12</cx:pt>
          <cx:pt idx="34">13</cx:pt>
          <cx:pt idx="35">13</cx:pt>
          <cx:pt idx="36">13</cx:pt>
          <cx:pt idx="37">13</cx:pt>
          <cx:pt idx="38">13</cx:pt>
          <cx:pt idx="39">14</cx:pt>
          <cx:pt idx="40">14</cx:pt>
          <cx:pt idx="41">14</cx:pt>
          <cx:pt idx="42">14</cx:pt>
          <cx:pt idx="43">14</cx:pt>
          <cx:pt idx="44">14</cx:pt>
          <cx:pt idx="45">15</cx:pt>
          <cx:pt idx="46">15</cx:pt>
          <cx:pt idx="47">15</cx:pt>
          <cx:pt idx="48">15</cx:pt>
          <cx:pt idx="49">15</cx:pt>
          <cx:pt idx="50">15</cx:pt>
          <cx:pt idx="51">15</cx:pt>
          <cx:pt idx="52">15</cx:pt>
          <cx:pt idx="53">16</cx:pt>
          <cx:pt idx="54">16</cx:pt>
          <cx:pt idx="55">16</cx:pt>
          <cx:pt idx="56">16</cx:pt>
          <cx:pt idx="57">17</cx:pt>
          <cx:pt idx="58">17</cx:pt>
          <cx:pt idx="59">17</cx:pt>
          <cx:pt idx="60">17</cx:pt>
          <cx:pt idx="61">17</cx:pt>
          <cx:pt idx="62">17</cx:pt>
          <cx:pt idx="63">18</cx:pt>
          <cx:pt idx="64">18</cx:pt>
          <cx:pt idx="65">18</cx:pt>
          <cx:pt idx="66">18</cx:pt>
          <cx:pt idx="67">19</cx:pt>
          <cx:pt idx="68">19</cx:pt>
          <cx:pt idx="69">19</cx:pt>
          <cx:pt idx="70">20</cx:pt>
          <cx:pt idx="71">21</cx:pt>
          <cx:pt idx="72">22</cx:pt>
          <cx:pt idx="73">22</cx:pt>
          <cx:pt idx="74">24</cx:pt>
          <cx:pt idx="75">24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 sz="3600"/>
            </a:pPr>
            <a:r>
              <a:rPr lang="en-US" sz="3600"/>
              <a:t>Chart Title</a:t>
            </a:r>
            <a:endParaRPr lang="en-US"/>
          </a:p>
        </cx:rich>
      </cx:tx>
    </cx:title>
    <cx:plotArea>
      <cx:plotAreaRegion>
        <cx:series layoutId="clusteredColumn" uniqueId="{0A80FA03-3B8E-422E-89A4-BA7620CBD14B}">
          <cx:tx>
            <cx:txData>
              <cx:f>Sheet1!$A$1</cx:f>
              <cx:v>Series1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800"/>
            </a:pPr>
            <a:endParaRPr lang="en-US" sz="2800"/>
          </a:p>
        </cx:txPr>
      </cx:axis>
      <cx:axis id="1">
        <cx:valScaling/>
        <cx:majorGridlines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12F7D4-C39E-4B57-A629-7276EA248D3A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0"/>
      <dgm:spPr/>
    </dgm:pt>
    <dgm:pt modelId="{3DCAF51F-C289-446A-A83D-D477408733BE}">
      <dgm:prSet phldrT="[Text]" phldr="1"/>
      <dgm:spPr/>
      <dgm:t>
        <a:bodyPr/>
        <a:lstStyle/>
        <a:p>
          <a:endParaRPr lang="en-US"/>
        </a:p>
      </dgm:t>
    </dgm:pt>
    <dgm:pt modelId="{04D2091A-B4F3-46E2-ABF5-5A2EE91557C0}" type="parTrans" cxnId="{3AC7A472-17F6-43DA-A632-3C0467BA0763}">
      <dgm:prSet/>
      <dgm:spPr/>
      <dgm:t>
        <a:bodyPr/>
        <a:lstStyle/>
        <a:p>
          <a:endParaRPr lang="en-US"/>
        </a:p>
      </dgm:t>
    </dgm:pt>
    <dgm:pt modelId="{C38761AC-E59B-4F99-AA63-0EF9C837208A}" type="sibTrans" cxnId="{3AC7A472-17F6-43DA-A632-3C0467BA0763}">
      <dgm:prSet/>
      <dgm:spPr/>
      <dgm:t>
        <a:bodyPr/>
        <a:lstStyle/>
        <a:p>
          <a:endParaRPr lang="en-US"/>
        </a:p>
      </dgm:t>
    </dgm:pt>
    <dgm:pt modelId="{879D27A0-82DD-4CB4-80A8-74955AE38EBF}">
      <dgm:prSet phldrT="[Text]" phldr="1"/>
      <dgm:spPr/>
      <dgm:t>
        <a:bodyPr/>
        <a:lstStyle/>
        <a:p>
          <a:endParaRPr lang="en-US" dirty="0"/>
        </a:p>
      </dgm:t>
    </dgm:pt>
    <dgm:pt modelId="{D2712AA9-B12F-457A-BF39-E3FEF098B2EB}" type="parTrans" cxnId="{D0FD505C-02B1-4162-AF88-FC7E73C4DFAC}">
      <dgm:prSet/>
      <dgm:spPr/>
      <dgm:t>
        <a:bodyPr/>
        <a:lstStyle/>
        <a:p>
          <a:endParaRPr lang="en-US"/>
        </a:p>
      </dgm:t>
    </dgm:pt>
    <dgm:pt modelId="{7BBF1204-3469-4853-A6E9-CC20D8DA1BB6}" type="sibTrans" cxnId="{D0FD505C-02B1-4162-AF88-FC7E73C4DFAC}">
      <dgm:prSet/>
      <dgm:spPr/>
      <dgm:t>
        <a:bodyPr/>
        <a:lstStyle/>
        <a:p>
          <a:endParaRPr lang="en-US"/>
        </a:p>
      </dgm:t>
    </dgm:pt>
    <dgm:pt modelId="{E5796E1E-008F-48BC-A79F-2B23A9693F96}">
      <dgm:prSet phldrT="[Text]" phldr="1"/>
      <dgm:spPr/>
      <dgm:t>
        <a:bodyPr/>
        <a:lstStyle/>
        <a:p>
          <a:endParaRPr lang="en-US"/>
        </a:p>
      </dgm:t>
    </dgm:pt>
    <dgm:pt modelId="{6AC05406-AC7D-495C-9B5D-6FA34F67A360}" type="parTrans" cxnId="{59DCB8C3-F2E2-42B3-BAEE-01CA1A06CB73}">
      <dgm:prSet/>
      <dgm:spPr/>
      <dgm:t>
        <a:bodyPr/>
        <a:lstStyle/>
        <a:p>
          <a:endParaRPr lang="en-US"/>
        </a:p>
      </dgm:t>
    </dgm:pt>
    <dgm:pt modelId="{4066EDCA-5063-4AAD-9C23-566DEE91B909}" type="sibTrans" cxnId="{59DCB8C3-F2E2-42B3-BAEE-01CA1A06CB73}">
      <dgm:prSet/>
      <dgm:spPr/>
      <dgm:t>
        <a:bodyPr/>
        <a:lstStyle/>
        <a:p>
          <a:endParaRPr lang="en-US"/>
        </a:p>
      </dgm:t>
    </dgm:pt>
    <dgm:pt modelId="{C60FDE78-4711-4EA6-A497-8E984C1DE29E}" type="pres">
      <dgm:prSet presAssocID="{DC12F7D4-C39E-4B57-A629-7276EA248D3A}" presName="Name0" presStyleCnt="0">
        <dgm:presLayoutVars>
          <dgm:dir/>
          <dgm:resizeHandles val="exact"/>
        </dgm:presLayoutVars>
      </dgm:prSet>
      <dgm:spPr/>
    </dgm:pt>
    <dgm:pt modelId="{9BFE4454-2F68-4198-8043-3E36FB2529A4}" type="pres">
      <dgm:prSet presAssocID="{3DCAF51F-C289-446A-A83D-D477408733BE}" presName="composite" presStyleCnt="0"/>
      <dgm:spPr/>
    </dgm:pt>
    <dgm:pt modelId="{F652A5D0-C612-4480-8C0C-904B1E032C7E}" type="pres">
      <dgm:prSet presAssocID="{3DCAF51F-C289-446A-A83D-D477408733BE}" presName="bgChev" presStyleLbl="node1" presStyleIdx="0" presStyleCnt="3"/>
      <dgm:spPr/>
    </dgm:pt>
    <dgm:pt modelId="{194798AA-7AC9-4A6C-BCD4-DE144C01BDFF}" type="pres">
      <dgm:prSet presAssocID="{3DCAF51F-C289-446A-A83D-D477408733BE}" presName="txNode" presStyleLbl="fgAcc1" presStyleIdx="0" presStyleCnt="3">
        <dgm:presLayoutVars>
          <dgm:bulletEnabled val="1"/>
        </dgm:presLayoutVars>
      </dgm:prSet>
      <dgm:spPr/>
    </dgm:pt>
    <dgm:pt modelId="{D7A7C8A8-6151-42AD-8CBE-4C8F42863263}" type="pres">
      <dgm:prSet presAssocID="{C38761AC-E59B-4F99-AA63-0EF9C837208A}" presName="compositeSpace" presStyleCnt="0"/>
      <dgm:spPr/>
    </dgm:pt>
    <dgm:pt modelId="{C810276F-EF05-4BA8-9C00-9AE939490350}" type="pres">
      <dgm:prSet presAssocID="{879D27A0-82DD-4CB4-80A8-74955AE38EBF}" presName="composite" presStyleCnt="0"/>
      <dgm:spPr/>
    </dgm:pt>
    <dgm:pt modelId="{405751B6-A1BF-41E5-BF1D-3BDC84BB06D3}" type="pres">
      <dgm:prSet presAssocID="{879D27A0-82DD-4CB4-80A8-74955AE38EBF}" presName="bgChev" presStyleLbl="node1" presStyleIdx="1" presStyleCnt="3"/>
      <dgm:spPr/>
    </dgm:pt>
    <dgm:pt modelId="{7A132C2A-D746-4027-94D9-96EAB3866738}" type="pres">
      <dgm:prSet presAssocID="{879D27A0-82DD-4CB4-80A8-74955AE38EBF}" presName="txNode" presStyleLbl="fgAcc1" presStyleIdx="1" presStyleCnt="3">
        <dgm:presLayoutVars>
          <dgm:bulletEnabled val="1"/>
        </dgm:presLayoutVars>
      </dgm:prSet>
      <dgm:spPr/>
    </dgm:pt>
    <dgm:pt modelId="{DE468088-7D79-42E8-8B23-E5B2D7C15FD1}" type="pres">
      <dgm:prSet presAssocID="{7BBF1204-3469-4853-A6E9-CC20D8DA1BB6}" presName="compositeSpace" presStyleCnt="0"/>
      <dgm:spPr/>
    </dgm:pt>
    <dgm:pt modelId="{C659F0FC-764E-47FD-85A3-079205F369DF}" type="pres">
      <dgm:prSet presAssocID="{E5796E1E-008F-48BC-A79F-2B23A9693F96}" presName="composite" presStyleCnt="0"/>
      <dgm:spPr/>
    </dgm:pt>
    <dgm:pt modelId="{81214B6D-52B2-48FE-9F74-A8EA23E249F3}" type="pres">
      <dgm:prSet presAssocID="{E5796E1E-008F-48BC-A79F-2B23A9693F96}" presName="bgChev" presStyleLbl="node1" presStyleIdx="2" presStyleCnt="3"/>
      <dgm:spPr/>
    </dgm:pt>
    <dgm:pt modelId="{91FDABDD-2989-42C9-B743-31459C37C4BF}" type="pres">
      <dgm:prSet presAssocID="{E5796E1E-008F-48BC-A79F-2B23A9693F96}" presName="txNode" presStyleLbl="fgAcc1" presStyleIdx="2" presStyleCnt="3">
        <dgm:presLayoutVars>
          <dgm:bulletEnabled val="1"/>
        </dgm:presLayoutVars>
      </dgm:prSet>
      <dgm:spPr/>
    </dgm:pt>
  </dgm:ptLst>
  <dgm:cxnLst>
    <dgm:cxn modelId="{01F1C826-8364-4B65-BBFA-F7D0D77D6AF8}" type="presOf" srcId="{E5796E1E-008F-48BC-A79F-2B23A9693F96}" destId="{91FDABDD-2989-42C9-B743-31459C37C4BF}" srcOrd="0" destOrd="0" presId="urn:microsoft.com/office/officeart/2005/8/layout/chevronAccent+Icon"/>
    <dgm:cxn modelId="{D0FD505C-02B1-4162-AF88-FC7E73C4DFAC}" srcId="{DC12F7D4-C39E-4B57-A629-7276EA248D3A}" destId="{879D27A0-82DD-4CB4-80A8-74955AE38EBF}" srcOrd="1" destOrd="0" parTransId="{D2712AA9-B12F-457A-BF39-E3FEF098B2EB}" sibTransId="{7BBF1204-3469-4853-A6E9-CC20D8DA1BB6}"/>
    <dgm:cxn modelId="{3AC7A472-17F6-43DA-A632-3C0467BA0763}" srcId="{DC12F7D4-C39E-4B57-A629-7276EA248D3A}" destId="{3DCAF51F-C289-446A-A83D-D477408733BE}" srcOrd="0" destOrd="0" parTransId="{04D2091A-B4F3-46E2-ABF5-5A2EE91557C0}" sibTransId="{C38761AC-E59B-4F99-AA63-0EF9C837208A}"/>
    <dgm:cxn modelId="{20340A84-6CFA-49B0-BA3A-A071BD70C707}" type="presOf" srcId="{DC12F7D4-C39E-4B57-A629-7276EA248D3A}" destId="{C60FDE78-4711-4EA6-A497-8E984C1DE29E}" srcOrd="0" destOrd="0" presId="urn:microsoft.com/office/officeart/2005/8/layout/chevronAccent+Icon"/>
    <dgm:cxn modelId="{6CF06B99-7C31-4824-B77D-57BD2D00A31F}" type="presOf" srcId="{879D27A0-82DD-4CB4-80A8-74955AE38EBF}" destId="{7A132C2A-D746-4027-94D9-96EAB3866738}" srcOrd="0" destOrd="0" presId="urn:microsoft.com/office/officeart/2005/8/layout/chevronAccent+Icon"/>
    <dgm:cxn modelId="{97FCD6B3-0388-42E9-9CC4-F88AFAD5CFC4}" type="presOf" srcId="{3DCAF51F-C289-446A-A83D-D477408733BE}" destId="{194798AA-7AC9-4A6C-BCD4-DE144C01BDFF}" srcOrd="0" destOrd="0" presId="urn:microsoft.com/office/officeart/2005/8/layout/chevronAccent+Icon"/>
    <dgm:cxn modelId="{59DCB8C3-F2E2-42B3-BAEE-01CA1A06CB73}" srcId="{DC12F7D4-C39E-4B57-A629-7276EA248D3A}" destId="{E5796E1E-008F-48BC-A79F-2B23A9693F96}" srcOrd="2" destOrd="0" parTransId="{6AC05406-AC7D-495C-9B5D-6FA34F67A360}" sibTransId="{4066EDCA-5063-4AAD-9C23-566DEE91B909}"/>
    <dgm:cxn modelId="{E2E03B23-6478-4A4C-B56E-1D9A90028B31}" type="presParOf" srcId="{C60FDE78-4711-4EA6-A497-8E984C1DE29E}" destId="{9BFE4454-2F68-4198-8043-3E36FB2529A4}" srcOrd="0" destOrd="0" presId="urn:microsoft.com/office/officeart/2005/8/layout/chevronAccent+Icon"/>
    <dgm:cxn modelId="{A541F60D-96A5-4C3C-A0DF-1490F6F2A26B}" type="presParOf" srcId="{9BFE4454-2F68-4198-8043-3E36FB2529A4}" destId="{F652A5D0-C612-4480-8C0C-904B1E032C7E}" srcOrd="0" destOrd="0" presId="urn:microsoft.com/office/officeart/2005/8/layout/chevronAccent+Icon"/>
    <dgm:cxn modelId="{9DA1CA4D-5ABA-4551-8650-5BAAF8932923}" type="presParOf" srcId="{9BFE4454-2F68-4198-8043-3E36FB2529A4}" destId="{194798AA-7AC9-4A6C-BCD4-DE144C01BDFF}" srcOrd="1" destOrd="0" presId="urn:microsoft.com/office/officeart/2005/8/layout/chevronAccent+Icon"/>
    <dgm:cxn modelId="{DE975B5B-F59E-4E61-9F19-A79715662D26}" type="presParOf" srcId="{C60FDE78-4711-4EA6-A497-8E984C1DE29E}" destId="{D7A7C8A8-6151-42AD-8CBE-4C8F42863263}" srcOrd="1" destOrd="0" presId="urn:microsoft.com/office/officeart/2005/8/layout/chevronAccent+Icon"/>
    <dgm:cxn modelId="{9D14A124-FE8D-4EFB-979C-C5A798484EF4}" type="presParOf" srcId="{C60FDE78-4711-4EA6-A497-8E984C1DE29E}" destId="{C810276F-EF05-4BA8-9C00-9AE939490350}" srcOrd="2" destOrd="0" presId="urn:microsoft.com/office/officeart/2005/8/layout/chevronAccent+Icon"/>
    <dgm:cxn modelId="{8591FA13-3D3D-46E5-BA22-6499398B856E}" type="presParOf" srcId="{C810276F-EF05-4BA8-9C00-9AE939490350}" destId="{405751B6-A1BF-41E5-BF1D-3BDC84BB06D3}" srcOrd="0" destOrd="0" presId="urn:microsoft.com/office/officeart/2005/8/layout/chevronAccent+Icon"/>
    <dgm:cxn modelId="{95F525E2-1305-4E2A-B86C-A1BDA44C874C}" type="presParOf" srcId="{C810276F-EF05-4BA8-9C00-9AE939490350}" destId="{7A132C2A-D746-4027-94D9-96EAB3866738}" srcOrd="1" destOrd="0" presId="urn:microsoft.com/office/officeart/2005/8/layout/chevronAccent+Icon"/>
    <dgm:cxn modelId="{AD3B8771-B9E7-4156-9E3C-9268059A5ECD}" type="presParOf" srcId="{C60FDE78-4711-4EA6-A497-8E984C1DE29E}" destId="{DE468088-7D79-42E8-8B23-E5B2D7C15FD1}" srcOrd="3" destOrd="0" presId="urn:microsoft.com/office/officeart/2005/8/layout/chevronAccent+Icon"/>
    <dgm:cxn modelId="{BE047DD7-F084-4846-8E9D-F3121AC4190D}" type="presParOf" srcId="{C60FDE78-4711-4EA6-A497-8E984C1DE29E}" destId="{C659F0FC-764E-47FD-85A3-079205F369DF}" srcOrd="4" destOrd="0" presId="urn:microsoft.com/office/officeart/2005/8/layout/chevronAccent+Icon"/>
    <dgm:cxn modelId="{AE1547CA-47EB-4ECC-AA77-5729EE7A231B}" type="presParOf" srcId="{C659F0FC-764E-47FD-85A3-079205F369DF}" destId="{81214B6D-52B2-48FE-9F74-A8EA23E249F3}" srcOrd="0" destOrd="0" presId="urn:microsoft.com/office/officeart/2005/8/layout/chevronAccent+Icon"/>
    <dgm:cxn modelId="{0B13D560-EEAB-4315-9A45-3686C59AD3D1}" type="presParOf" srcId="{C659F0FC-764E-47FD-85A3-079205F369DF}" destId="{91FDABDD-2989-42C9-B743-31459C37C4BF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2A5D0-C612-4480-8C0C-904B1E032C7E}">
      <dsp:nvSpPr>
        <dsp:cNvPr id="0" name=""/>
        <dsp:cNvSpPr/>
      </dsp:nvSpPr>
      <dsp:spPr>
        <a:xfrm>
          <a:off x="1252" y="491455"/>
          <a:ext cx="3145740" cy="1214255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798AA-7AC9-4A6C-BCD4-DE144C01BDFF}">
      <dsp:nvSpPr>
        <dsp:cNvPr id="0" name=""/>
        <dsp:cNvSpPr/>
      </dsp:nvSpPr>
      <dsp:spPr>
        <a:xfrm>
          <a:off x="840116" y="795019"/>
          <a:ext cx="2656403" cy="1214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/>
        </a:p>
      </dsp:txBody>
      <dsp:txXfrm>
        <a:off x="875680" y="830583"/>
        <a:ext cx="2585275" cy="1143127"/>
      </dsp:txXfrm>
    </dsp:sp>
    <dsp:sp modelId="{405751B6-A1BF-41E5-BF1D-3BDC84BB06D3}">
      <dsp:nvSpPr>
        <dsp:cNvPr id="0" name=""/>
        <dsp:cNvSpPr/>
      </dsp:nvSpPr>
      <dsp:spPr>
        <a:xfrm>
          <a:off x="3594387" y="491455"/>
          <a:ext cx="3145740" cy="1214255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32C2A-D746-4027-94D9-96EAB3866738}">
      <dsp:nvSpPr>
        <dsp:cNvPr id="0" name=""/>
        <dsp:cNvSpPr/>
      </dsp:nvSpPr>
      <dsp:spPr>
        <a:xfrm>
          <a:off x="4433251" y="795019"/>
          <a:ext cx="2656403" cy="1214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4468815" y="830583"/>
        <a:ext cx="2585275" cy="1143127"/>
      </dsp:txXfrm>
    </dsp:sp>
    <dsp:sp modelId="{81214B6D-52B2-48FE-9F74-A8EA23E249F3}">
      <dsp:nvSpPr>
        <dsp:cNvPr id="0" name=""/>
        <dsp:cNvSpPr/>
      </dsp:nvSpPr>
      <dsp:spPr>
        <a:xfrm>
          <a:off x="7187522" y="491455"/>
          <a:ext cx="3145740" cy="1214255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DABDD-2989-42C9-B743-31459C37C4BF}">
      <dsp:nvSpPr>
        <dsp:cNvPr id="0" name=""/>
        <dsp:cNvSpPr/>
      </dsp:nvSpPr>
      <dsp:spPr>
        <a:xfrm>
          <a:off x="8026386" y="795019"/>
          <a:ext cx="2656403" cy="1214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/>
        </a:p>
      </dsp:txBody>
      <dsp:txXfrm>
        <a:off x="8061950" y="830583"/>
        <a:ext cx="2585275" cy="1143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5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7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7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2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9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0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1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9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6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19E6D-7472-4AB3-A4DC-0604C1B32D62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0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image" Target="../media/image4.png"/><Relationship Id="rId3" Type="http://schemas.microsoft.com/office/2014/relationships/chartEx" Target="../charts/chartEx1.xml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2.jpeg"/><Relationship Id="rId5" Type="http://schemas.openxmlformats.org/officeDocument/2006/relationships/diagramData" Target="../diagrams/data1.xml"/><Relationship Id="rId10" Type="http://schemas.openxmlformats.org/officeDocument/2006/relationships/image" Target="../media/image1.jpeg"/><Relationship Id="rId4" Type="http://schemas.openxmlformats.org/officeDocument/2006/relationships/image" Target="../media/image1.png"/><Relationship Id="rId9" Type="http://schemas.microsoft.com/office/2007/relationships/diagramDrawing" Target="../diagrams/drawing1.xml"/><Relationship Id="rId1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714626" y="1506162"/>
            <a:ext cx="45777150" cy="5088010"/>
            <a:chOff x="8401050" y="800100"/>
            <a:chExt cx="34404300" cy="3486150"/>
          </a:xfrm>
        </p:grpSpPr>
        <p:sp>
          <p:nvSpPr>
            <p:cNvPr id="8" name="Rounded Rectangle 7"/>
            <p:cNvSpPr/>
            <p:nvPr/>
          </p:nvSpPr>
          <p:spPr>
            <a:xfrm>
              <a:off x="8401050" y="800100"/>
              <a:ext cx="34404300" cy="348615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72550" y="869930"/>
              <a:ext cx="33375600" cy="3352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0" dirty="0"/>
                <a:t>Title of Poster</a:t>
              </a:r>
            </a:p>
            <a:p>
              <a:pPr algn="ctr"/>
              <a:r>
                <a:rPr lang="en-US" sz="4800" dirty="0"/>
                <a:t>First Author</a:t>
              </a:r>
              <a:r>
                <a:rPr lang="en-US" sz="4800" baseline="30000" dirty="0"/>
                <a:t>1</a:t>
              </a:r>
              <a:r>
                <a:rPr lang="en-US" sz="4800" dirty="0"/>
                <a:t>, Second Author</a:t>
              </a:r>
              <a:r>
                <a:rPr lang="en-US" sz="4800" baseline="30000" dirty="0"/>
                <a:t>2</a:t>
              </a:r>
              <a:r>
                <a:rPr lang="en-US" sz="4800" dirty="0"/>
                <a:t>, Third Author</a:t>
              </a:r>
              <a:r>
                <a:rPr lang="en-US" sz="4800" baseline="30000" dirty="0"/>
                <a:t>1,2, *</a:t>
              </a:r>
            </a:p>
            <a:p>
              <a:pPr algn="ctr"/>
              <a:r>
                <a:rPr lang="en-US" sz="4800" baseline="30000" dirty="0"/>
                <a:t>1</a:t>
              </a:r>
              <a:r>
                <a:rPr lang="en-US" sz="4800" dirty="0"/>
                <a:t>First affiliation, Address, City and Postcode, Country</a:t>
              </a:r>
            </a:p>
            <a:p>
              <a:pPr algn="ctr"/>
              <a:r>
                <a:rPr lang="en-US" sz="4800" baseline="30000" dirty="0"/>
                <a:t>2</a:t>
              </a:r>
              <a:r>
                <a:rPr lang="en-US" sz="4800" dirty="0"/>
                <a:t>Second affiliation, Address, City and Postcode, Country</a:t>
              </a:r>
            </a:p>
            <a:p>
              <a:pPr algn="ctr"/>
              <a:r>
                <a:rPr lang="en-US" sz="4800" dirty="0"/>
                <a:t>*Provide full correspondence details here including e-mail for the corresponding author 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828800" y="6830350"/>
            <a:ext cx="11372850" cy="21287450"/>
            <a:chOff x="1828800" y="5257800"/>
            <a:chExt cx="11372850" cy="22860000"/>
          </a:xfrm>
        </p:grpSpPr>
        <p:sp>
          <p:nvSpPr>
            <p:cNvPr id="5" name="Rounded Rectangle 4"/>
            <p:cNvSpPr/>
            <p:nvPr/>
          </p:nvSpPr>
          <p:spPr>
            <a:xfrm>
              <a:off x="1828800" y="5257800"/>
              <a:ext cx="11372850" cy="2286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14625" y="5394954"/>
              <a:ext cx="96012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dirty="0"/>
                <a:t>Heading 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01779" y="9732873"/>
              <a:ext cx="10887075" cy="1384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200" dirty="0"/>
                <a:t>This paper reported a safety function deployment model for the analysis and prioritization of safety barriers in the road transportation system. </a:t>
              </a:r>
            </a:p>
            <a:p>
              <a:pPr algn="just"/>
              <a:r>
                <a:rPr lang="en-US" sz="5200" dirty="0"/>
                <a:t>•	This strategy will help from understanding the system to the pathway of risk management. </a:t>
              </a:r>
            </a:p>
            <a:p>
              <a:pPr algn="just"/>
              <a:r>
                <a:rPr lang="en-US" sz="5200" dirty="0"/>
                <a:t>•	The described methodology integrates quality function deployment with the analytic hierarchy process to develop a safety function deployment approach.</a:t>
              </a:r>
            </a:p>
            <a:p>
              <a:pPr algn="just"/>
              <a:r>
                <a:rPr lang="en-US" sz="5200" dirty="0"/>
                <a:t>•	This strategy will assist in implementing safety criteria for mitigating and preventing hazards during road transportation.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3887450" y="6830350"/>
            <a:ext cx="21936074" cy="21287450"/>
            <a:chOff x="13887450" y="5257800"/>
            <a:chExt cx="21936074" cy="22860000"/>
          </a:xfrm>
        </p:grpSpPr>
        <p:sp>
          <p:nvSpPr>
            <p:cNvPr id="9" name="Rounded Rectangle 8"/>
            <p:cNvSpPr/>
            <p:nvPr/>
          </p:nvSpPr>
          <p:spPr>
            <a:xfrm>
              <a:off x="13887450" y="5257800"/>
              <a:ext cx="11372850" cy="2286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773275" y="5399176"/>
              <a:ext cx="96012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dirty="0"/>
                <a:t>Heading 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130336" y="8978072"/>
              <a:ext cx="10887075" cy="2677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200" dirty="0"/>
                <a:t>This system safety ontology further leads us to implement an SFD approach for analysis and risk assessment.</a:t>
              </a:r>
            </a:p>
          </p:txBody>
        </p:sp>
        <p:graphicFrame>
          <p:nvGraphicFramePr>
            <p:cNvPr id="19" name="Chart 18"/>
            <p:cNvGraphicFramePr/>
            <p:nvPr>
              <p:extLst>
                <p:ext uri="{D42A27DB-BD31-4B8C-83A1-F6EECF244321}">
                  <p14:modId xmlns:p14="http://schemas.microsoft.com/office/powerpoint/2010/main" val="2219626350"/>
                </p:ext>
              </p:extLst>
            </p:nvPr>
          </p:nvGraphicFramePr>
          <p:xfrm>
            <a:off x="27660599" y="19422675"/>
            <a:ext cx="8162925" cy="83268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26160412" y="16053393"/>
            <a:ext cx="1088707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200" dirty="0"/>
              <a:t>The associated relationships between these three components are represented in this study using a QFD framework. The pairwise comparison is derived from the AHP and is employed to compute the weights of elements for submatrices.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946100" y="6830350"/>
            <a:ext cx="11372850" cy="21287450"/>
            <a:chOff x="25946100" y="5257800"/>
            <a:chExt cx="11372850" cy="22860000"/>
          </a:xfrm>
        </p:grpSpPr>
        <p:sp>
          <p:nvSpPr>
            <p:cNvPr id="10" name="Rounded Rectangle 9"/>
            <p:cNvSpPr/>
            <p:nvPr/>
          </p:nvSpPr>
          <p:spPr>
            <a:xfrm>
              <a:off x="25946100" y="5257800"/>
              <a:ext cx="11372850" cy="2286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803350" y="5390863"/>
              <a:ext cx="96012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dirty="0"/>
                <a:t>Heading 3</a:t>
              </a:r>
            </a:p>
          </p:txBody>
        </p:sp>
        <mc:AlternateContent xmlns:mc="http://schemas.openxmlformats.org/markup-compatibility/2006" xmlns:cx1="http://schemas.microsoft.com/office/drawing/2015/9/8/chartex">
          <mc:Choice Requires="cx1">
            <p:graphicFrame>
              <p:nvGraphicFramePr>
                <p:cNvPr id="25" name="Chart 24"/>
                <p:cNvGraphicFramePr/>
                <p:nvPr>
                  <p:extLst>
                    <p:ext uri="{D42A27DB-BD31-4B8C-83A1-F6EECF244321}">
                      <p14:modId xmlns:p14="http://schemas.microsoft.com/office/powerpoint/2010/main" val="1726811256"/>
                    </p:ext>
                  </p:extLst>
                </p:nvPr>
              </p:nvGraphicFramePr>
              <p:xfrm>
                <a:off x="26339130" y="8909924"/>
                <a:ext cx="10529637" cy="6118370"/>
              </p:xfrm>
              <a:graphic>
                <a:graphicData uri="http://schemas.microsoft.com/office/drawing/2014/chartex">
                  <cx:chart xmlns:cx="http://schemas.microsoft.com/office/drawing/2014/chartex" xmlns:r="http://schemas.openxmlformats.org/officeDocument/2006/relationships" r:id="rId3"/>
                </a:graphicData>
              </a:graphic>
            </p:graphicFrame>
          </mc:Choice>
          <mc:Fallback xmlns="">
            <p:pic>
              <p:nvPicPr>
                <p:cNvPr id="25" name="Chart 24"/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6339130" y="8909924"/>
                  <a:ext cx="10529637" cy="611837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" name="Group 5"/>
          <p:cNvGrpSpPr/>
          <p:nvPr/>
        </p:nvGrpSpPr>
        <p:grpSpPr>
          <a:xfrm>
            <a:off x="38004750" y="6830350"/>
            <a:ext cx="11372850" cy="21230300"/>
            <a:chOff x="38004750" y="5200650"/>
            <a:chExt cx="11372850" cy="22860000"/>
          </a:xfrm>
        </p:grpSpPr>
        <p:sp>
          <p:nvSpPr>
            <p:cNvPr id="11" name="Rounded Rectangle 10"/>
            <p:cNvSpPr/>
            <p:nvPr/>
          </p:nvSpPr>
          <p:spPr>
            <a:xfrm>
              <a:off x="38004750" y="5200650"/>
              <a:ext cx="11372850" cy="2286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176200" y="5334754"/>
              <a:ext cx="109728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dirty="0"/>
                <a:t>Heading 4</a:t>
              </a:r>
            </a:p>
          </p:txBody>
        </p:sp>
        <p:graphicFrame>
          <p:nvGraphicFramePr>
            <p:cNvPr id="22" name="Diagram 21"/>
            <p:cNvGraphicFramePr/>
            <p:nvPr>
              <p:extLst>
                <p:ext uri="{D42A27DB-BD31-4B8C-83A1-F6EECF244321}">
                  <p14:modId xmlns:p14="http://schemas.microsoft.com/office/powerpoint/2010/main" val="2893338672"/>
                </p:ext>
              </p:extLst>
            </p:nvPr>
          </p:nvGraphicFramePr>
          <p:xfrm>
            <a:off x="38320579" y="7962588"/>
            <a:ext cx="10684042" cy="269269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28" name="Rectangle 27"/>
            <p:cNvSpPr/>
            <p:nvPr/>
          </p:nvSpPr>
          <p:spPr>
            <a:xfrm>
              <a:off x="38528622" y="11152770"/>
              <a:ext cx="10727658" cy="26843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5200" dirty="0">
                  <a:solidFill>
                    <a:srgbClr val="000000"/>
                  </a:solidFill>
                  <a:effectLst/>
                  <a:ea typeface="SimSun" panose="02010600030101010101" pitchFamily="2" charset="-122"/>
                </a:rPr>
                <a:t>The normalized weight of the safety measures is tabulated and presented in Figure </a:t>
              </a:r>
              <a:endParaRPr lang="en-US" sz="5200" dirty="0">
                <a:solidFill>
                  <a:prstClr val="black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8937197" y="22350323"/>
              <a:ext cx="10440403" cy="4275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/>
                <a:t>Funding and Acknowledgment</a:t>
              </a:r>
            </a:p>
            <a:p>
              <a:endParaRPr lang="en-US" sz="4400" b="1" dirty="0"/>
            </a:p>
            <a:p>
              <a:r>
                <a:rPr lang="en-US" sz="4400" b="1" dirty="0"/>
                <a:t>References (restricted to four)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000" dirty="0"/>
                <a:t>Reference one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000" dirty="0"/>
                <a:t>Reference two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000" dirty="0"/>
                <a:t>Reference three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000" dirty="0"/>
                <a:t>Reference four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38801592" y="21783578"/>
              <a:ext cx="977916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ED99BA3-5AE1-5651-7225-3C47137FF0AD}"/>
              </a:ext>
            </a:extLst>
          </p:cNvPr>
          <p:cNvSpPr txBox="1"/>
          <p:nvPr/>
        </p:nvSpPr>
        <p:spPr>
          <a:xfrm>
            <a:off x="11383378" y="59602"/>
            <a:ext cx="26621372" cy="1351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Centre of Excellence in Safety Engineering and Analytics (</a:t>
            </a:r>
            <a:r>
              <a:rPr lang="en-US" sz="3600" b="1" kern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CoE</a:t>
            </a:r>
            <a:r>
              <a:rPr lang="en-US" sz="36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-SEA), IIT Kharagpur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Conference on “Safety, Health and Analytics-Driven Governance for Sustainable Development” (SHADG 2024) 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4CB9959-117F-26F3-709C-8AF1128BB12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4235" y="16351945"/>
            <a:ext cx="8539279" cy="959795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4E407EA-B8F9-53BE-F79D-2FCD6EC2228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986" y="16087445"/>
            <a:ext cx="9458328" cy="568160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CC9FDA3-3B8C-E6D6-38D2-12933E8A38E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2781" y="22633292"/>
            <a:ext cx="10618855" cy="351997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CD5E5E72-3F77-CE69-657C-5CBD3483FDBF}"/>
              </a:ext>
            </a:extLst>
          </p:cNvPr>
          <p:cNvGrpSpPr/>
          <p:nvPr/>
        </p:nvGrpSpPr>
        <p:grpSpPr>
          <a:xfrm>
            <a:off x="10982325" y="114300"/>
            <a:ext cx="1333500" cy="1420671"/>
            <a:chOff x="0" y="0"/>
            <a:chExt cx="1191527" cy="1439632"/>
          </a:xfrm>
        </p:grpSpPr>
        <p:sp>
          <p:nvSpPr>
            <p:cNvPr id="30" name="object 45">
              <a:extLst>
                <a:ext uri="{FF2B5EF4-FFF2-40B4-BE49-F238E27FC236}">
                  <a16:creationId xmlns:a16="http://schemas.microsoft.com/office/drawing/2014/main" id="{FDF0CCED-7028-976B-E2F1-00638BDEAEBC}"/>
                </a:ext>
              </a:extLst>
            </p:cNvPr>
            <p:cNvSpPr txBox="1"/>
            <p:nvPr/>
          </p:nvSpPr>
          <p:spPr>
            <a:xfrm>
              <a:off x="0" y="1195910"/>
              <a:ext cx="1190300" cy="2437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8890" algn="ctr">
                <a:spcBef>
                  <a:spcPts val="100"/>
                </a:spcBef>
                <a:spcAft>
                  <a:spcPts val="0"/>
                </a:spcAft>
              </a:pPr>
              <a:r>
                <a:rPr lang="en-IN" sz="900" b="1" kern="1200" spc="50">
                  <a:solidFill>
                    <a:srgbClr val="2F5496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Baskerville Old Face" panose="02020602080505020303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IIT KHARAGPUR</a:t>
              </a:r>
              <a:endParaRPr lang="en-IN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026F9314-DDD4-4EFD-E92B-812826AF3F3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57" y="0"/>
              <a:ext cx="1162870" cy="11971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3172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579</TotalTime>
  <Words>253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Calibri Light</vt:lpstr>
      <vt:lpstr>Times New Roman</vt:lpstr>
      <vt:lpstr>Office Theme</vt:lpstr>
      <vt:lpstr>PowerPoint Presentation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Delaney, Shannon Marie</dc:creator>
  <cp:lastModifiedBy>Gourab bagchi</cp:lastModifiedBy>
  <cp:revision>20</cp:revision>
  <dcterms:created xsi:type="dcterms:W3CDTF">2019-04-29T14:01:10Z</dcterms:created>
  <dcterms:modified xsi:type="dcterms:W3CDTF">2023-10-14T07:12:57Z</dcterms:modified>
</cp:coreProperties>
</file>